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 b="def" i="def"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 b="def" i="def"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 b="def" i="def"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6" name="Shape 13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Shape 13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algn="ctr">
              <a:spcBef>
                <a:spcPts val="0"/>
              </a:spcBef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algn="ctr">
              <a:spcBef>
                <a:spcPts val="0"/>
              </a:spcBef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algn="ctr">
              <a:spcBef>
                <a:spcPts val="0"/>
              </a:spcBef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algn="ctr">
              <a:spcBef>
                <a:spcPts val="0"/>
              </a:spcBef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algn="ctr">
              <a:spcBef>
                <a:spcPts val="0"/>
              </a:spcBef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type="body" sz="quarter" idx="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/>
          <a:lstStyle>
            <a:lvl1pPr algn="ctr">
              <a:spcBef>
                <a:spcPts val="0"/>
              </a:spcBef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740833" indent="-296333" algn="ctr">
              <a:spcBef>
                <a:spcPts val="0"/>
              </a:spcBef>
              <a:buSzPct val="75000"/>
              <a:buChar char="•"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185333" indent="-296333" algn="ctr">
              <a:spcBef>
                <a:spcPts val="0"/>
              </a:spcBef>
              <a:buSzPct val="75000"/>
              <a:buChar char="•"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629833" indent="-296333" algn="ctr">
              <a:spcBef>
                <a:spcPts val="0"/>
              </a:spcBef>
              <a:buSzPct val="75000"/>
              <a:buChar char="•"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074333" indent="-296333" algn="ctr">
              <a:spcBef>
                <a:spcPts val="0"/>
              </a:spcBef>
              <a:buSzPct val="75000"/>
              <a:buChar char="•"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hape 95"/>
          <p:cNvSpPr/>
          <p:nvPr>
            <p:ph type="body" sz="quarter" idx="13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0"/>
              </a:spcBef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96" name="Shape 9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title"/>
          </p:nvPr>
        </p:nvSpPr>
        <p:spPr>
          <a:xfrm>
            <a:off x="952500" y="-381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9" name="Shape 119"/>
          <p:cNvSpPr/>
          <p:nvPr>
            <p:ph type="body" idx="1"/>
          </p:nvPr>
        </p:nvSpPr>
        <p:spPr>
          <a:xfrm>
            <a:off x="952500" y="2351235"/>
            <a:ext cx="11099800" cy="628650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Shape 12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8" name="Shape 12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444500" indent="-444500">
              <a:buSzPct val="75000"/>
              <a:buChar char="•"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889000" indent="-444500">
              <a:buSzPct val="75000"/>
              <a:buChar char="•"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333500" indent="-444500">
              <a:buSzPct val="75000"/>
              <a:buChar char="•"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778000" indent="-444500">
              <a:buSzPct val="75000"/>
              <a:buChar char="•"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222500" indent="-444500">
              <a:buSzPct val="75000"/>
              <a:buChar char="•"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hape 12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2" name="Shape 22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" name="Shape 23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algn="ctr">
              <a:spcBef>
                <a:spcPts val="0"/>
              </a:spcBef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algn="ctr">
              <a:spcBef>
                <a:spcPts val="0"/>
              </a:spcBef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algn="ctr">
              <a:spcBef>
                <a:spcPts val="0"/>
              </a:spcBef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algn="ctr">
              <a:spcBef>
                <a:spcPts val="0"/>
              </a:spcBef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algn="ctr">
              <a:spcBef>
                <a:spcPts val="0"/>
              </a:spcBef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2" name="Shape 3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0" name="Shape 40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" name="Shape 41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algn="ctr">
              <a:spcBef>
                <a:spcPts val="0"/>
              </a:spcBef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algn="ctr">
              <a:spcBef>
                <a:spcPts val="0"/>
              </a:spcBef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algn="ctr">
              <a:spcBef>
                <a:spcPts val="0"/>
              </a:spcBef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algn="ctr">
              <a:spcBef>
                <a:spcPts val="0"/>
              </a:spcBef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algn="ctr">
              <a:spcBef>
                <a:spcPts val="0"/>
              </a:spcBef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hape 4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0" name="Shape 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hape 5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hape 5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7" name="Shape 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8" name="Shape 68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SzPct val="75000"/>
              <a:buChar char="•"/>
              <a:defRPr sz="28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685800" indent="-342900">
              <a:spcBef>
                <a:spcPts val="3200"/>
              </a:spcBef>
              <a:buSzPct val="75000"/>
              <a:buChar char="•"/>
              <a:defRPr sz="28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028700" indent="-342900">
              <a:spcBef>
                <a:spcPts val="3200"/>
              </a:spcBef>
              <a:buSzPct val="75000"/>
              <a:buChar char="•"/>
              <a:defRPr sz="28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371600" indent="-342900">
              <a:spcBef>
                <a:spcPts val="3200"/>
              </a:spcBef>
              <a:buSzPct val="75000"/>
              <a:buChar char="•"/>
              <a:defRPr sz="28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1714500" indent="-342900">
              <a:spcBef>
                <a:spcPts val="3200"/>
              </a:spcBef>
              <a:buSzPct val="75000"/>
              <a:buChar char="•"/>
              <a:defRPr sz="28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Shape 6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 marL="444500" indent="-444500">
              <a:buSzPct val="75000"/>
              <a:buChar char="•"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889000" indent="-444500">
              <a:buSzPct val="75000"/>
              <a:buChar char="•"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333500" indent="-444500">
              <a:buSzPct val="75000"/>
              <a:buChar char="•"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778000" indent="-444500">
              <a:buSzPct val="75000"/>
              <a:buChar char="•"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222500" indent="-444500">
              <a:buSzPct val="75000"/>
              <a:buChar char="•"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hape 7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quarter" idx="14"/>
          </p:nvPr>
        </p:nvSpPr>
        <p:spPr>
          <a:xfrm>
            <a:off x="6724518" y="889000"/>
            <a:ext cx="5334002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7" name="Shape 8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2693" y="7875007"/>
            <a:ext cx="13390186" cy="191288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0" marR="0" indent="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gif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gif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mailto:portland@womenwhocode.com" TargetMode="Externa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portland@womenwhocode.com" TargetMode="Externa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22.png"/><Relationship Id="rId19" Type="http://schemas.openxmlformats.org/officeDocument/2006/relationships/image" Target="../media/image23.png"/><Relationship Id="rId20" Type="http://schemas.openxmlformats.org/officeDocument/2006/relationships/image" Target="../media/image24.png"/><Relationship Id="rId21" Type="http://schemas.openxmlformats.org/officeDocument/2006/relationships/image" Target="../media/image25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24" Type="http://schemas.openxmlformats.org/officeDocument/2006/relationships/image" Target="../media/image28.png"/><Relationship Id="rId25" Type="http://schemas.openxmlformats.org/officeDocument/2006/relationships/image" Target="../media/image29.png"/><Relationship Id="rId26" Type="http://schemas.openxmlformats.org/officeDocument/2006/relationships/image" Target="../media/image30.png"/><Relationship Id="rId27" Type="http://schemas.openxmlformats.org/officeDocument/2006/relationships/image" Target="../media/image31.png"/><Relationship Id="rId28" Type="http://schemas.openxmlformats.org/officeDocument/2006/relationships/image" Target="../media/image32.png"/><Relationship Id="rId29" Type="http://schemas.openxmlformats.org/officeDocument/2006/relationships/image" Target="../media/image33.png"/><Relationship Id="rId30" Type="http://schemas.openxmlformats.org/officeDocument/2006/relationships/image" Target="../media/image4.jpeg"/><Relationship Id="rId31" Type="http://schemas.openxmlformats.org/officeDocument/2006/relationships/image" Target="../media/image34.png"/><Relationship Id="rId32" Type="http://schemas.openxmlformats.org/officeDocument/2006/relationships/image" Target="../media/image35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3921504" y="5821819"/>
            <a:ext cx="5161789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00C1B9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@wwcodeportland</a:t>
            </a:r>
          </a:p>
        </p:txBody>
      </p:sp>
      <p:pic>
        <p:nvPicPr>
          <p:cNvPr id="139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7687" y="3123346"/>
            <a:ext cx="5089427" cy="27438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IoT Hackathon </a:t>
            </a:r>
          </a:p>
        </p:txBody>
      </p:sp>
      <p:sp>
        <p:nvSpPr>
          <p:cNvPr id="215" name="Shape 215"/>
          <p:cNvSpPr/>
          <p:nvPr>
            <p:ph type="body" idx="1"/>
          </p:nvPr>
        </p:nvSpPr>
        <p:spPr>
          <a:xfrm>
            <a:off x="952500" y="2260600"/>
            <a:ext cx="11099800" cy="6286500"/>
          </a:xfrm>
          <a:prstGeom prst="rect">
            <a:avLst/>
          </a:prstGeom>
        </p:spPr>
        <p:txBody>
          <a:bodyPr/>
          <a:lstStyle/>
          <a:p>
            <a:pPr>
              <a:defRPr b="1">
                <a:solidFill>
                  <a:srgbClr val="56B7AA"/>
                </a:solidFill>
              </a:defRPr>
            </a:pPr>
            <a:r>
              <a:t>24-hr Hackathon:</a:t>
            </a:r>
          </a:p>
          <a:p>
            <a:pPr/>
            <a:r>
              <a:t>Nov. 11-13th </a:t>
            </a:r>
          </a:p>
          <a:p>
            <a:pPr/>
            <a:r>
              <a:t>(Needs Location)</a:t>
            </a:r>
          </a:p>
          <a:p>
            <a:pPr>
              <a:defRPr b="1">
                <a:solidFill>
                  <a:srgbClr val="56B7AA"/>
                </a:solidFill>
              </a:defRPr>
            </a:pPr>
            <a:r>
              <a:t>Workshop:</a:t>
            </a:r>
          </a:p>
          <a:p>
            <a:pPr/>
            <a:r>
              <a:t>Oct. 20th</a:t>
            </a:r>
          </a:p>
        </p:txBody>
      </p:sp>
      <p:pic>
        <p:nvPicPr>
          <p:cNvPr id="216" name="image1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07372" y="3295189"/>
            <a:ext cx="6338171" cy="4217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Networking Night</a:t>
            </a:r>
          </a:p>
        </p:txBody>
      </p:sp>
      <p:sp>
        <p:nvSpPr>
          <p:cNvPr id="219" name="Shape 219"/>
          <p:cNvSpPr/>
          <p:nvPr>
            <p:ph type="body" idx="1"/>
          </p:nvPr>
        </p:nvSpPr>
        <p:spPr>
          <a:xfrm>
            <a:off x="952500" y="2197100"/>
            <a:ext cx="11099800" cy="6286500"/>
          </a:xfrm>
          <a:prstGeom prst="rect">
            <a:avLst/>
          </a:prstGeom>
        </p:spPr>
        <p:txBody>
          <a:bodyPr/>
          <a:lstStyle/>
          <a:p>
            <a:pPr>
              <a:defRPr b="1">
                <a:solidFill>
                  <a:srgbClr val="56B7AA"/>
                </a:solidFill>
              </a:defRPr>
            </a:pPr>
            <a:r>
              <a:t>What?</a:t>
            </a:r>
            <a:r>
              <a:rPr b="0">
                <a:solidFill>
                  <a:srgbClr val="000000"/>
                </a:solidFill>
              </a:rPr>
              <a:t> A meetup hosted by a different tech company in Portland every month. </a:t>
            </a:r>
            <a:endParaRPr b="0">
              <a:solidFill>
                <a:srgbClr val="000000"/>
              </a:solidFill>
            </a:endParaRPr>
          </a:p>
          <a:p>
            <a:pPr/>
            <a:r>
              <a:t>The goal is to introduce our members to new companies, careers in tech, and to </a:t>
            </a:r>
            <a:r>
              <a:rPr b="1">
                <a:solidFill>
                  <a:srgbClr val="56B7AA"/>
                </a:solidFill>
              </a:rPr>
              <a:t>showcase women in engineering, design, product management, etc </a:t>
            </a:r>
            <a:r>
              <a:t>working at those companies.</a:t>
            </a:r>
          </a:p>
          <a:p>
            <a:pPr>
              <a:defRPr b="1">
                <a:solidFill>
                  <a:srgbClr val="56B7AA"/>
                </a:solidFill>
              </a:defRPr>
            </a:pPr>
            <a:r>
              <a:t>Why?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0">
                <a:solidFill>
                  <a:srgbClr val="000000"/>
                </a:solidFill>
              </a:rPr>
              <a:t>We want to build a community.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image6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0313" y="359528"/>
            <a:ext cx="12044173" cy="9034544"/>
          </a:xfrm>
          <a:prstGeom prst="rect">
            <a:avLst/>
          </a:prstGeom>
          <a:ln w="1905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image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7755" y="297600"/>
            <a:ext cx="12209290" cy="9158400"/>
          </a:xfrm>
          <a:prstGeom prst="rect">
            <a:avLst/>
          </a:prstGeom>
          <a:ln w="1905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Upcoming Events</a:t>
            </a:r>
          </a:p>
        </p:txBody>
      </p:sp>
      <p:sp>
        <p:nvSpPr>
          <p:cNvPr id="226" name="Shape 226"/>
          <p:cNvSpPr/>
          <p:nvPr>
            <p:ph type="body" idx="1"/>
          </p:nvPr>
        </p:nvSpPr>
        <p:spPr>
          <a:xfrm>
            <a:off x="787400" y="2417202"/>
            <a:ext cx="11099800" cy="5939398"/>
          </a:xfrm>
          <a:prstGeom prst="rect">
            <a:avLst/>
          </a:prstGeom>
        </p:spPr>
        <p:txBody>
          <a:bodyPr/>
          <a:lstStyle/>
          <a:p>
            <a:pPr defTabSz="572516">
              <a:spcBef>
                <a:spcPts val="2300"/>
              </a:spcBef>
              <a:defRPr sz="3528"/>
            </a:pPr>
            <a:r>
              <a:t>Big Data and Machine Learning Night</a:t>
            </a:r>
          </a:p>
          <a:p>
            <a:pPr defTabSz="572516">
              <a:spcBef>
                <a:spcPts val="0"/>
              </a:spcBef>
              <a:defRPr b="1" sz="3528">
                <a:solidFill>
                  <a:srgbClr val="56B7AA"/>
                </a:solidFill>
              </a:defRPr>
            </a:pPr>
            <a:r>
              <a:t>Sept. 13 - 5:30 PM</a:t>
            </a:r>
          </a:p>
          <a:p>
            <a:pPr defTabSz="572516">
              <a:spcBef>
                <a:spcPts val="2300"/>
              </a:spcBef>
              <a:defRPr sz="3528"/>
            </a:pPr>
            <a:r>
              <a:t>Study Night</a:t>
            </a:r>
          </a:p>
          <a:p>
            <a:pPr defTabSz="572516">
              <a:spcBef>
                <a:spcPts val="0"/>
              </a:spcBef>
              <a:defRPr b="1" sz="3528">
                <a:solidFill>
                  <a:srgbClr val="56B7AA"/>
                </a:solidFill>
              </a:defRPr>
            </a:pPr>
            <a:r>
              <a:t>Sept. 14 - 5:30 PM</a:t>
            </a:r>
          </a:p>
          <a:p>
            <a:pPr defTabSz="572516">
              <a:spcBef>
                <a:spcPts val="2300"/>
              </a:spcBef>
              <a:defRPr sz="3528"/>
            </a:pPr>
            <a:r>
              <a:t>Javascript Study Night</a:t>
            </a:r>
          </a:p>
          <a:p>
            <a:pPr defTabSz="572516">
              <a:spcBef>
                <a:spcPts val="0"/>
              </a:spcBef>
              <a:defRPr b="1" sz="3528">
                <a:solidFill>
                  <a:srgbClr val="56B7AA"/>
                </a:solidFill>
              </a:defRPr>
            </a:pPr>
            <a:r>
              <a:t>Sept. 27 - 6:00 PM</a:t>
            </a:r>
          </a:p>
          <a:p>
            <a:pPr defTabSz="572516">
              <a:spcBef>
                <a:spcPts val="2300"/>
              </a:spcBef>
              <a:defRPr sz="3528"/>
            </a:pPr>
            <a:r>
              <a:t>Networking Night @ New Relic</a:t>
            </a:r>
            <a:r>
              <a:rPr>
                <a:solidFill>
                  <a:srgbClr val="747474"/>
                </a:solidFill>
              </a:rPr>
              <a:t> (Resolution Fest 2016)</a:t>
            </a:r>
            <a:endParaRPr>
              <a:solidFill>
                <a:srgbClr val="747474"/>
              </a:solidFill>
            </a:endParaRPr>
          </a:p>
          <a:p>
            <a:pPr defTabSz="572516">
              <a:spcBef>
                <a:spcPts val="0"/>
              </a:spcBef>
              <a:defRPr b="1" sz="3528">
                <a:solidFill>
                  <a:srgbClr val="56B7AA"/>
                </a:solidFill>
              </a:defRPr>
            </a:pPr>
            <a:r>
              <a:t>Oct. 3rd - 5:30 PM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4B4C5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type="title" idx="4294967295"/>
          </p:nvPr>
        </p:nvSpPr>
        <p:spPr>
          <a:xfrm>
            <a:off x="952500" y="2983041"/>
            <a:ext cx="11099800" cy="378751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5D328"/>
                </a:solidFill>
              </a:defRPr>
            </a:lvl1pPr>
          </a:lstStyle>
          <a:p>
            <a:pPr/>
            <a:r>
              <a:t>How to Get Involved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4094">
              <a:defRPr sz="7000"/>
            </a:lvl1pPr>
          </a:lstStyle>
          <a:p>
            <a:pPr/>
            <a:r>
              <a:t>Want to get more involved?</a:t>
            </a:r>
          </a:p>
        </p:txBody>
      </p:sp>
      <p:sp>
        <p:nvSpPr>
          <p:cNvPr id="231" name="Shape 231"/>
          <p:cNvSpPr/>
          <p:nvPr>
            <p:ph type="body" idx="1"/>
          </p:nvPr>
        </p:nvSpPr>
        <p:spPr>
          <a:xfrm>
            <a:off x="952500" y="2260600"/>
            <a:ext cx="11099800" cy="6286500"/>
          </a:xfrm>
          <a:prstGeom prst="rect">
            <a:avLst/>
          </a:prstGeom>
        </p:spPr>
        <p:txBody>
          <a:bodyPr/>
          <a:lstStyle/>
          <a:p>
            <a:pPr>
              <a:defRPr b="1">
                <a:solidFill>
                  <a:srgbClr val="56B7AA"/>
                </a:solidFill>
              </a:defRPr>
            </a:pPr>
            <a:r>
              <a:t>AS A MEMBER:</a:t>
            </a:r>
            <a:r>
              <a:rPr b="0">
                <a:solidFill>
                  <a:srgbClr val="000000"/>
                </a:solidFill>
              </a:rPr>
              <a:t> volunteer at an event, co-lead a study night, teach a workshop, take on a leadership role</a:t>
            </a:r>
            <a:endParaRPr b="0">
              <a:solidFill>
                <a:srgbClr val="000000"/>
              </a:solidFill>
            </a:endParaRPr>
          </a:p>
          <a:p>
            <a:pPr>
              <a:defRPr b="1">
                <a:solidFill>
                  <a:srgbClr val="56B7AA"/>
                </a:solidFill>
              </a:defRPr>
            </a:pPr>
            <a:r>
              <a:t>AS A DEVELOPER:</a:t>
            </a:r>
            <a:r>
              <a:rPr b="0">
                <a:solidFill>
                  <a:srgbClr val="000000"/>
                </a:solidFill>
              </a:rPr>
              <a:t> lead or co-lead a study night, teach or co-teach a workshop</a:t>
            </a:r>
            <a:endParaRPr b="0">
              <a:solidFill>
                <a:srgbClr val="000000"/>
              </a:solidFill>
            </a:endParaRPr>
          </a:p>
          <a:p>
            <a:pPr>
              <a:defRPr b="1">
                <a:solidFill>
                  <a:srgbClr val="56B7AA"/>
                </a:solidFill>
              </a:defRPr>
            </a:pPr>
            <a:r>
              <a:t>AS A COMPANY: </a:t>
            </a:r>
            <a:r>
              <a:rPr b="0">
                <a:solidFill>
                  <a:srgbClr val="000000"/>
                </a:solidFill>
              </a:rPr>
              <a:t>host us for a study night, a workshop, or a Networking Night, sponsor our IoT Hackathon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type="title" idx="4294967295"/>
          </p:nvPr>
        </p:nvSpPr>
        <p:spPr>
          <a:xfrm>
            <a:off x="561189" y="444500"/>
            <a:ext cx="11882422" cy="2159000"/>
          </a:xfrm>
          <a:prstGeom prst="rect">
            <a:avLst/>
          </a:prstGeom>
        </p:spPr>
        <p:txBody>
          <a:bodyPr/>
          <a:lstStyle>
            <a:lvl1pPr algn="ctr">
              <a:defRPr sz="5800"/>
            </a:lvl1pPr>
          </a:lstStyle>
          <a:p>
            <a:pPr/>
            <a:r>
              <a:t>Join us!</a:t>
            </a:r>
          </a:p>
        </p:txBody>
      </p:sp>
      <p:pic>
        <p:nvPicPr>
          <p:cNvPr id="234" name="image2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9423" y="2525915"/>
            <a:ext cx="10125953" cy="56009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4B4C5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type="title" idx="4294967295"/>
          </p:nvPr>
        </p:nvSpPr>
        <p:spPr>
          <a:xfrm>
            <a:off x="952500" y="2983041"/>
            <a:ext cx="11099800" cy="3787518"/>
          </a:xfrm>
          <a:prstGeom prst="rect">
            <a:avLst/>
          </a:prstGeom>
        </p:spPr>
        <p:txBody>
          <a:bodyPr/>
          <a:lstStyle/>
          <a:p>
            <a:pPr algn="ctr">
              <a:defRPr>
                <a:solidFill>
                  <a:srgbClr val="F5D328"/>
                </a:solidFill>
              </a:defRPr>
            </a:pPr>
            <a:r>
              <a:t>Questions?</a:t>
            </a:r>
          </a:p>
          <a:p>
            <a:pPr algn="ctr">
              <a:defRPr sz="4000">
                <a:solidFill>
                  <a:srgbClr val="F5D328"/>
                </a:solidFill>
                <a:latin typeface="Grand Hotel"/>
                <a:ea typeface="Grand Hotel"/>
                <a:cs typeface="Grand Hotel"/>
                <a:sym typeface="Grand Hotel"/>
              </a:defRPr>
            </a:pPr>
          </a:p>
          <a:p>
            <a:pPr algn="ctr">
              <a:defRPr sz="4800">
                <a:solidFill>
                  <a:srgbClr val="56B7AA"/>
                </a:solidFill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portland@womenwhocode.com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Women Who Code</a:t>
            </a:r>
          </a:p>
        </p:txBody>
      </p:sp>
      <p:sp>
        <p:nvSpPr>
          <p:cNvPr id="142" name="Shape 142"/>
          <p:cNvSpPr/>
          <p:nvPr>
            <p:ph type="body" idx="1"/>
          </p:nvPr>
        </p:nvSpPr>
        <p:spPr>
          <a:xfrm>
            <a:off x="952500" y="2317750"/>
            <a:ext cx="11099800" cy="62865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</a:pPr>
            <a:r>
              <a:t>Women Who Code (WWCode) is a global 501(c)(3) non-profit dedicated to </a:t>
            </a:r>
            <a:r>
              <a:rPr b="1">
                <a:solidFill>
                  <a:srgbClr val="00B6AA"/>
                </a:solidFill>
              </a:rPr>
              <a:t>INSPIRING</a:t>
            </a:r>
            <a:r>
              <a:t> women to </a:t>
            </a:r>
            <a:r>
              <a:rPr b="1">
                <a:solidFill>
                  <a:srgbClr val="56B7AA"/>
                </a:solidFill>
              </a:rPr>
              <a:t>EXCEL</a:t>
            </a:r>
            <a:r>
              <a:t> in technology careers. </a:t>
            </a:r>
          </a:p>
          <a:p>
            <a:pPr>
              <a:spcBef>
                <a:spcPts val="0"/>
              </a:spcBef>
            </a:pPr>
          </a:p>
          <a:p>
            <a:pPr>
              <a:spcBef>
                <a:spcPts val="0"/>
              </a:spcBef>
            </a:pPr>
          </a:p>
          <a:p>
            <a:pPr>
              <a:spcBef>
                <a:spcPts val="0"/>
              </a:spcBef>
              <a:defRPr b="1">
                <a:solidFill>
                  <a:srgbClr val="56B7AA"/>
                </a:solidFill>
              </a:defRPr>
            </a:pPr>
            <a:r>
              <a:t>Organization Overview</a:t>
            </a:r>
          </a:p>
          <a:p>
            <a:pPr>
              <a:spcBef>
                <a:spcPts val="0"/>
              </a:spcBef>
              <a:defRPr b="1">
                <a:solidFill>
                  <a:srgbClr val="56B7AA"/>
                </a:solidFill>
              </a:defRPr>
            </a:pPr>
            <a:r>
              <a:t>501(c)(3): #46-4218859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image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388194" y="-2"/>
            <a:ext cx="20665395" cy="9753581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hape 145"/>
          <p:cNvSpPr/>
          <p:nvPr/>
        </p:nvSpPr>
        <p:spPr>
          <a:xfrm>
            <a:off x="440026" y="6784911"/>
            <a:ext cx="6088305" cy="2634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5400">
                <a:solidFill>
                  <a:srgbClr val="F5D328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60,000+ members</a:t>
            </a:r>
          </a:p>
          <a:p>
            <a:pPr algn="l">
              <a:defRPr b="1" sz="5400">
                <a:solidFill>
                  <a:srgbClr val="F5D328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60+ cities</a:t>
            </a:r>
          </a:p>
          <a:p>
            <a:pPr algn="l">
              <a:defRPr b="1" sz="5400">
                <a:solidFill>
                  <a:srgbClr val="F5D328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20+ countries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4B4C5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title" idx="4294967295"/>
          </p:nvPr>
        </p:nvSpPr>
        <p:spPr>
          <a:xfrm>
            <a:off x="952500" y="2032567"/>
            <a:ext cx="11099800" cy="378751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5D328"/>
                </a:solidFill>
              </a:defRPr>
            </a:lvl1pPr>
          </a:lstStyle>
          <a:p>
            <a:pPr/>
            <a:r>
              <a:t>Portland</a:t>
            </a:r>
          </a:p>
        </p:txBody>
      </p:sp>
      <p:pic>
        <p:nvPicPr>
          <p:cNvPr id="148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40728" y="4922165"/>
            <a:ext cx="994502" cy="99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47306" y="4922165"/>
            <a:ext cx="994501" cy="99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05150" y="4922165"/>
            <a:ext cx="994501" cy="99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84072" y="4922165"/>
            <a:ext cx="994501" cy="99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62994" y="4922165"/>
            <a:ext cx="994501" cy="994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body" idx="1"/>
          </p:nvPr>
        </p:nvSpPr>
        <p:spPr>
          <a:xfrm>
            <a:off x="952500" y="15684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Founded: June 10, 2014 </a:t>
            </a:r>
          </a:p>
          <a:p>
            <a:pPr>
              <a:spcBef>
                <a:spcPts val="1600"/>
              </a:spcBef>
            </a:pPr>
          </a:p>
          <a:p>
            <a:pPr>
              <a:spcBef>
                <a:spcPts val="0"/>
              </a:spcBef>
            </a:pPr>
            <a:r>
              <a:t>1300+ members</a:t>
            </a:r>
          </a:p>
          <a:p>
            <a:pPr>
              <a:defRPr>
                <a:solidFill>
                  <a:srgbClr val="A6AAA9"/>
                </a:solidFill>
              </a:defRPr>
            </a:pPr>
          </a:p>
          <a:p>
            <a:pPr>
              <a:defRPr>
                <a:solidFill>
                  <a:srgbClr val="A6AAA9"/>
                </a:solidFill>
              </a:defRPr>
            </a:pPr>
          </a:p>
        </p:txBody>
      </p:sp>
      <p:sp>
        <p:nvSpPr>
          <p:cNvPr id="155" name="Shape 155"/>
          <p:cNvSpPr/>
          <p:nvPr/>
        </p:nvSpPr>
        <p:spPr>
          <a:xfrm>
            <a:off x="2442972" y="4598227"/>
            <a:ext cx="10464801" cy="4090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560830">
              <a:spcBef>
                <a:spcPts val="1500"/>
              </a:spcBef>
              <a:defRPr sz="3400">
                <a:latin typeface="+mj-lt"/>
                <a:ea typeface="+mj-ea"/>
                <a:cs typeface="+mj-cs"/>
                <a:sym typeface="Helvetica Neue"/>
              </a:defRPr>
            </a:pPr>
            <a:r>
              <a:t>meetup.com/women-who-code-portland</a:t>
            </a:r>
          </a:p>
          <a:p>
            <a:pPr algn="l" defTabSz="560830">
              <a:spcBef>
                <a:spcPts val="1500"/>
              </a:spcBef>
              <a:defRPr sz="3400">
                <a:latin typeface="+mj-lt"/>
                <a:ea typeface="+mj-ea"/>
                <a:cs typeface="+mj-cs"/>
                <a:sym typeface="Helvetica Neue"/>
              </a:defRPr>
            </a:pPr>
          </a:p>
          <a:p>
            <a:pPr algn="l" defTabSz="560830">
              <a:spcBef>
                <a:spcPts val="1500"/>
              </a:spcBef>
              <a:defRPr sz="3400">
                <a:latin typeface="+mj-lt"/>
                <a:ea typeface="+mj-ea"/>
                <a:cs typeface="+mj-cs"/>
                <a:sym typeface="Helvetica Neue"/>
              </a:defRPr>
            </a:pPr>
            <a:r>
              <a:t>         @WWCodePortland  </a:t>
            </a:r>
          </a:p>
          <a:p>
            <a:pPr algn="l" defTabSz="560830">
              <a:spcBef>
                <a:spcPts val="1500"/>
              </a:spcBef>
              <a:defRPr sz="3400">
                <a:latin typeface="+mj-lt"/>
                <a:ea typeface="+mj-ea"/>
                <a:cs typeface="+mj-cs"/>
                <a:sym typeface="Helvetica Neue"/>
              </a:defRPr>
            </a:pPr>
          </a:p>
          <a:p>
            <a:pPr algn="l" defTabSz="560830">
              <a:spcBef>
                <a:spcPts val="1500"/>
              </a:spcBef>
              <a:defRPr sz="3400">
                <a:latin typeface="+mj-lt"/>
                <a:ea typeface="+mj-ea"/>
                <a:cs typeface="+mj-cs"/>
                <a:sym typeface="Helvetica Neue"/>
              </a:defRPr>
            </a:pPr>
            <a:r>
              <a:t>wwcodeportland.slack.com</a:t>
            </a:r>
          </a:p>
        </p:txBody>
      </p:sp>
      <p:pic>
        <p:nvPicPr>
          <p:cNvPr id="156" name="image4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0955" y="4014118"/>
            <a:ext cx="1186354" cy="11863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image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6311" y="5497726"/>
            <a:ext cx="1055642" cy="10556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image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66637" y="5563942"/>
            <a:ext cx="1238018" cy="899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image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11711" y="6915090"/>
            <a:ext cx="1055642" cy="10556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Leadership Team</a:t>
            </a:r>
          </a:p>
        </p:txBody>
      </p:sp>
      <p:sp>
        <p:nvSpPr>
          <p:cNvPr id="162" name="Shape 162"/>
          <p:cNvSpPr/>
          <p:nvPr>
            <p:ph type="body" idx="1"/>
          </p:nvPr>
        </p:nvSpPr>
        <p:spPr>
          <a:xfrm>
            <a:off x="952500" y="1940378"/>
            <a:ext cx="11099800" cy="6286502"/>
          </a:xfrm>
          <a:prstGeom prst="rect">
            <a:avLst/>
          </a:prstGeom>
        </p:spPr>
        <p:txBody>
          <a:bodyPr/>
          <a:lstStyle/>
          <a:p>
            <a:pPr>
              <a:defRPr b="1">
                <a:solidFill>
                  <a:srgbClr val="56B7AA"/>
                </a:solidFill>
              </a:defRPr>
            </a:pPr>
          </a:p>
          <a:p>
            <a:pPr>
              <a:spcBef>
                <a:spcPts val="0"/>
              </a:spcBef>
            </a:pPr>
            <a:r>
              <a:t>Caterina - Director</a:t>
            </a:r>
          </a:p>
          <a:p>
            <a:pPr>
              <a:spcBef>
                <a:spcPts val="0"/>
              </a:spcBef>
            </a:pPr>
            <a:r>
              <a:t>Paige - Director</a:t>
            </a:r>
          </a:p>
          <a:p>
            <a:pPr>
              <a:spcBef>
                <a:spcPts val="0"/>
              </a:spcBef>
            </a:pPr>
            <a:r>
              <a:t>Sabina - Event Lead</a:t>
            </a:r>
          </a:p>
          <a:p>
            <a:pPr>
              <a:spcBef>
                <a:spcPts val="0"/>
              </a:spcBef>
            </a:pPr>
            <a:r>
              <a:t>Richa - Skills Development Lead</a:t>
            </a:r>
          </a:p>
          <a:p>
            <a:pPr>
              <a:spcBef>
                <a:spcPts val="0"/>
              </a:spcBef>
            </a:pPr>
            <a:r>
              <a:t>Amara - Community Lead</a:t>
            </a:r>
          </a:p>
          <a:p>
            <a:pPr>
              <a:spcBef>
                <a:spcPts val="0"/>
              </a:spcBef>
            </a:pPr>
            <a:r>
              <a:t>Sarah Joy - JavaScript Lead</a:t>
            </a:r>
            <a:endParaRPr>
              <a:solidFill>
                <a:srgbClr val="747474"/>
              </a:solidFill>
            </a:endParaRPr>
          </a:p>
          <a:p>
            <a:pPr>
              <a:spcBef>
                <a:spcPts val="0"/>
              </a:spcBef>
            </a:pPr>
            <a:r>
              <a:t>Shiyuan - Design Lead</a:t>
            </a:r>
            <a:endParaRPr>
              <a:solidFill>
                <a:srgbClr val="747474"/>
              </a:solidFill>
            </a:endParaRPr>
          </a:p>
          <a:p>
            <a:pPr>
              <a:spcBef>
                <a:spcPts val="0"/>
              </a:spcBef>
            </a:pPr>
            <a:r>
              <a:t>Tricia - DevOps Lead</a:t>
            </a:r>
            <a:endParaRPr>
              <a:solidFill>
                <a:srgbClr val="747474"/>
              </a:solidFill>
            </a:endParaRPr>
          </a:p>
          <a:p>
            <a:pPr>
              <a:spcBef>
                <a:spcPts val="0"/>
              </a:spcBef>
            </a:pPr>
            <a:endParaRPr>
              <a:solidFill>
                <a:srgbClr val="747474"/>
              </a:solidFill>
            </a:endParaRPr>
          </a:p>
          <a:p>
            <a:pPr>
              <a:spcBef>
                <a:spcPts val="0"/>
              </a:spcBef>
            </a:pPr>
            <a:r>
              <a:t>==&gt; contact us: </a:t>
            </a:r>
            <a:r>
              <a:rPr b="1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portland@womenwhocode.com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Portland Events</a:t>
            </a:r>
          </a:p>
        </p:txBody>
      </p:sp>
      <p:sp>
        <p:nvSpPr>
          <p:cNvPr id="165" name="Shape 165"/>
          <p:cNvSpPr/>
          <p:nvPr/>
        </p:nvSpPr>
        <p:spPr>
          <a:xfrm>
            <a:off x="8378255" y="2399123"/>
            <a:ext cx="338777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200">
                <a:solidFill>
                  <a:srgbClr val="56B7AA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Study Nights</a:t>
            </a:r>
          </a:p>
        </p:txBody>
      </p:sp>
      <p:sp>
        <p:nvSpPr>
          <p:cNvPr id="166" name="Shape 166"/>
          <p:cNvSpPr/>
          <p:nvPr/>
        </p:nvSpPr>
        <p:spPr>
          <a:xfrm>
            <a:off x="647362" y="2399123"/>
            <a:ext cx="423808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200">
                <a:solidFill>
                  <a:srgbClr val="56B7AA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Networking Nights</a:t>
            </a:r>
          </a:p>
        </p:txBody>
      </p:sp>
      <p:sp>
        <p:nvSpPr>
          <p:cNvPr id="167" name="Shape 167"/>
          <p:cNvSpPr/>
          <p:nvPr/>
        </p:nvSpPr>
        <p:spPr>
          <a:xfrm>
            <a:off x="4876177" y="2399123"/>
            <a:ext cx="338777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200">
                <a:solidFill>
                  <a:srgbClr val="56B7AA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Workshops</a:t>
            </a:r>
          </a:p>
        </p:txBody>
      </p:sp>
      <p:sp>
        <p:nvSpPr>
          <p:cNvPr id="168" name="Shape 168"/>
          <p:cNvSpPr/>
          <p:nvPr/>
        </p:nvSpPr>
        <p:spPr>
          <a:xfrm>
            <a:off x="8378255" y="4713276"/>
            <a:ext cx="338777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200">
                <a:solidFill>
                  <a:srgbClr val="56B7AA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Social Events</a:t>
            </a:r>
          </a:p>
        </p:txBody>
      </p:sp>
      <p:pic>
        <p:nvPicPr>
          <p:cNvPr id="169" name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26118" y="5097159"/>
            <a:ext cx="812802" cy="81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age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0063" y="4344439"/>
            <a:ext cx="812801" cy="812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1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78052" y="3530484"/>
            <a:ext cx="812802" cy="812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age1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67776" y="5097159"/>
            <a:ext cx="812801" cy="81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image1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16087" y="3530484"/>
            <a:ext cx="812801" cy="812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image14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16087" y="5930338"/>
            <a:ext cx="812801" cy="81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image15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816087" y="4344439"/>
            <a:ext cx="812801" cy="812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image16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60063" y="3526556"/>
            <a:ext cx="812801" cy="812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17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540016" y="3530484"/>
            <a:ext cx="812802" cy="812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image18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827588" y="5097159"/>
            <a:ext cx="812802" cy="81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image19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2664153" y="5097159"/>
            <a:ext cx="812802" cy="81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image20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3540016" y="4344977"/>
            <a:ext cx="812802" cy="812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image21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2678052" y="4344977"/>
            <a:ext cx="812802" cy="812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22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2678052" y="5930338"/>
            <a:ext cx="812802" cy="81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image23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2636572" y="6763518"/>
            <a:ext cx="812801" cy="812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image24.png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969545" y="6827018"/>
            <a:ext cx="762002" cy="762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mage25.png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960063" y="5930338"/>
            <a:ext cx="812801" cy="81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image26.png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2621909" y="7676736"/>
            <a:ext cx="889002" cy="889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mage27.png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1804148" y="7714836"/>
            <a:ext cx="812802" cy="812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image28.png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6799782" y="3511891"/>
            <a:ext cx="1066802" cy="1066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image29.png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6571182" y="4732034"/>
            <a:ext cx="1524002" cy="1111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image30.png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5258122" y="4442264"/>
            <a:ext cx="1473202" cy="1473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image31.png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5300064" y="5991728"/>
            <a:ext cx="2540002" cy="4462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image32.png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9222105" y="3555884"/>
            <a:ext cx="762002" cy="762002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Shape 193"/>
          <p:cNvSpPr/>
          <p:nvPr/>
        </p:nvSpPr>
        <p:spPr>
          <a:xfrm>
            <a:off x="8722191" y="5450292"/>
            <a:ext cx="3044052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246944" indent="-246944" algn="l">
              <a:buSzPct val="75000"/>
              <a:buChar char="-"/>
              <a:defRPr sz="2000">
                <a:latin typeface="+mn-lt"/>
                <a:ea typeface="+mn-ea"/>
                <a:cs typeface="+mn-cs"/>
                <a:sym typeface="Helvetica"/>
              </a:defRPr>
            </a:pPr>
            <a:r>
              <a:t>Women Who Strength Train</a:t>
            </a:r>
          </a:p>
          <a:p>
            <a:pPr marL="246944" indent="-246944" algn="l">
              <a:buSzPct val="75000"/>
              <a:buChar char="-"/>
              <a:defRPr sz="2000">
                <a:latin typeface="+mn-lt"/>
                <a:ea typeface="+mn-ea"/>
                <a:cs typeface="+mn-cs"/>
                <a:sym typeface="Helvetica"/>
              </a:defRPr>
            </a:pPr>
            <a:r>
              <a:t>Airbnb House at CONNECT 2016 in Seattle, WA</a:t>
            </a:r>
          </a:p>
        </p:txBody>
      </p:sp>
      <p:pic>
        <p:nvPicPr>
          <p:cNvPr id="194" name="image33.png"/>
          <p:cNvPicPr>
            <a:picLocks noChangeAspect="1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10198279" y="3555884"/>
            <a:ext cx="762002" cy="762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34.png"/>
          <p:cNvPicPr>
            <a:picLocks noChangeAspect="1"/>
          </p:cNvPicPr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5486722" y="6697619"/>
            <a:ext cx="1016002" cy="1016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35.png"/>
          <p:cNvPicPr>
            <a:picLocks noChangeAspect="1"/>
          </p:cNvPicPr>
          <p:nvPr/>
        </p:nvPicPr>
        <p:blipFill>
          <a:blip r:embed="rId28">
            <a:extLst/>
          </a:blip>
          <a:stretch>
            <a:fillRect/>
          </a:stretch>
        </p:blipFill>
        <p:spPr>
          <a:xfrm>
            <a:off x="9226618" y="7211290"/>
            <a:ext cx="2629125" cy="784909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hape 197"/>
          <p:cNvSpPr/>
          <p:nvPr/>
        </p:nvSpPr>
        <p:spPr>
          <a:xfrm>
            <a:off x="10033492" y="7280913"/>
            <a:ext cx="2257494" cy="10070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198" name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72879" y="7197342"/>
            <a:ext cx="812802" cy="812802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Shape 199"/>
          <p:cNvSpPr/>
          <p:nvPr/>
        </p:nvSpPr>
        <p:spPr>
          <a:xfrm>
            <a:off x="5422260" y="6580334"/>
            <a:ext cx="2629124" cy="2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00" name="image36.png"/>
          <p:cNvPicPr>
            <a:picLocks noChangeAspect="1"/>
          </p:cNvPicPr>
          <p:nvPr/>
        </p:nvPicPr>
        <p:blipFill>
          <a:blip r:embed="rId29">
            <a:extLst/>
          </a:blip>
          <a:stretch>
            <a:fillRect/>
          </a:stretch>
        </p:blipFill>
        <p:spPr>
          <a:xfrm>
            <a:off x="5359722" y="3516969"/>
            <a:ext cx="1270002" cy="10566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image5.jpeg"/>
          <p:cNvPicPr>
            <a:picLocks noChangeAspect="1"/>
          </p:cNvPicPr>
          <p:nvPr/>
        </p:nvPicPr>
        <p:blipFill>
          <a:blip r:embed="rId30">
            <a:extLst/>
          </a:blip>
          <a:stretch>
            <a:fillRect/>
          </a:stretch>
        </p:blipFill>
        <p:spPr>
          <a:xfrm>
            <a:off x="3537863" y="5955738"/>
            <a:ext cx="762002" cy="762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image37.png"/>
          <p:cNvPicPr>
            <a:picLocks noChangeAspect="1"/>
          </p:cNvPicPr>
          <p:nvPr/>
        </p:nvPicPr>
        <p:blipFill>
          <a:blip r:embed="rId31">
            <a:extLst/>
          </a:blip>
          <a:stretch>
            <a:fillRect/>
          </a:stretch>
        </p:blipFill>
        <p:spPr>
          <a:xfrm>
            <a:off x="3514616" y="6801618"/>
            <a:ext cx="812802" cy="812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image38.png"/>
          <p:cNvPicPr>
            <a:picLocks noChangeAspect="1"/>
          </p:cNvPicPr>
          <p:nvPr/>
        </p:nvPicPr>
        <p:blipFill>
          <a:blip r:embed="rId32">
            <a:extLst/>
          </a:blip>
          <a:stretch>
            <a:fillRect/>
          </a:stretch>
        </p:blipFill>
        <p:spPr>
          <a:xfrm>
            <a:off x="1005876" y="7752936"/>
            <a:ext cx="736602" cy="736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image17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524155" y="7672896"/>
            <a:ext cx="812802" cy="812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image17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802188" y="6801618"/>
            <a:ext cx="812802" cy="812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image5.jpeg"/>
          <p:cNvPicPr>
            <a:picLocks noChangeAspect="1"/>
          </p:cNvPicPr>
          <p:nvPr/>
        </p:nvPicPr>
        <p:blipFill>
          <a:blip r:embed="rId30">
            <a:extLst/>
          </a:blip>
          <a:stretch>
            <a:fillRect/>
          </a:stretch>
        </p:blipFill>
        <p:spPr>
          <a:xfrm>
            <a:off x="6774054" y="6717738"/>
            <a:ext cx="812802" cy="812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Study Nights</a:t>
            </a:r>
          </a:p>
        </p:txBody>
      </p:sp>
      <p:sp>
        <p:nvSpPr>
          <p:cNvPr id="209" name="Shape 209"/>
          <p:cNvSpPr/>
          <p:nvPr>
            <p:ph type="body" idx="1"/>
          </p:nvPr>
        </p:nvSpPr>
        <p:spPr>
          <a:xfrm>
            <a:off x="952500" y="1940378"/>
            <a:ext cx="11099800" cy="6286502"/>
          </a:xfrm>
          <a:prstGeom prst="rect">
            <a:avLst/>
          </a:prstGeom>
        </p:spPr>
        <p:txBody>
          <a:bodyPr/>
          <a:lstStyle/>
          <a:p>
            <a:pPr>
              <a:defRPr b="1">
                <a:solidFill>
                  <a:srgbClr val="56B7AA"/>
                </a:solidFill>
              </a:defRPr>
            </a:pPr>
            <a:r>
              <a:t>SUBJECTS: </a:t>
            </a:r>
          </a:p>
          <a:p>
            <a:pPr>
              <a:spcBef>
                <a:spcPts val="0"/>
              </a:spcBef>
            </a:pPr>
            <a:r>
              <a:t>Javascript (twice a month)</a:t>
            </a:r>
          </a:p>
          <a:p>
            <a:pPr>
              <a:spcBef>
                <a:spcPts val="0"/>
              </a:spcBef>
            </a:pPr>
            <a:r>
              <a:t>Design</a:t>
            </a:r>
          </a:p>
          <a:p>
            <a:pPr>
              <a:spcBef>
                <a:spcPts val="0"/>
              </a:spcBef>
            </a:pPr>
            <a:r>
              <a:t>DevOps</a:t>
            </a:r>
          </a:p>
          <a:p>
            <a:pPr>
              <a:spcBef>
                <a:spcPts val="0"/>
              </a:spcBef>
            </a:pPr>
            <a:r>
              <a:t>Big Data</a:t>
            </a:r>
            <a:endParaRPr>
              <a:solidFill>
                <a:srgbClr val="56B7AA"/>
              </a:solidFill>
            </a:endParaRPr>
          </a:p>
          <a:p>
            <a:pPr>
              <a:defRPr b="1">
                <a:solidFill>
                  <a:srgbClr val="56B7AA"/>
                </a:solidFill>
              </a:defRPr>
            </a:pPr>
            <a:r>
              <a:t>LOCATIONS:</a:t>
            </a:r>
            <a:r>
              <a:rPr b="0">
                <a:solidFill>
                  <a:srgbClr val="000000"/>
                </a:solidFill>
              </a:rPr>
              <a:t> downtown, westside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Workshops</a:t>
            </a:r>
          </a:p>
        </p:txBody>
      </p:sp>
      <p:sp>
        <p:nvSpPr>
          <p:cNvPr id="212" name="Shape 212"/>
          <p:cNvSpPr/>
          <p:nvPr>
            <p:ph type="body" idx="1"/>
          </p:nvPr>
        </p:nvSpPr>
        <p:spPr>
          <a:xfrm>
            <a:off x="952500" y="2260600"/>
            <a:ext cx="11099800" cy="6286500"/>
          </a:xfrm>
          <a:prstGeom prst="rect">
            <a:avLst/>
          </a:prstGeom>
        </p:spPr>
        <p:txBody>
          <a:bodyPr/>
          <a:lstStyle/>
          <a:p>
            <a:pPr>
              <a:defRPr b="1">
                <a:solidFill>
                  <a:srgbClr val="56B7AA"/>
                </a:solidFill>
              </a:defRPr>
            </a:pPr>
            <a:r>
              <a:t>PAST: </a:t>
            </a:r>
          </a:p>
          <a:p>
            <a:pPr>
              <a:spcBef>
                <a:spcPts val="0"/>
              </a:spcBef>
            </a:pPr>
            <a:r>
              <a:t>Prototyping in Bootstrap and Foundation</a:t>
            </a:r>
          </a:p>
          <a:p>
            <a:pPr>
              <a:spcBef>
                <a:spcPts val="0"/>
              </a:spcBef>
            </a:pPr>
            <a:r>
              <a:t>iOS vs. Android Development</a:t>
            </a:r>
          </a:p>
          <a:p>
            <a:pPr>
              <a:spcBef>
                <a:spcPts val="0"/>
              </a:spcBef>
            </a:pPr>
            <a:r>
              <a:t>React Native</a:t>
            </a:r>
          </a:p>
          <a:p>
            <a:pPr>
              <a:spcBef>
                <a:spcPts val="0"/>
              </a:spcBef>
            </a:pPr>
            <a:r>
              <a:t>Git, GitHub, and Contributing to Open Source</a:t>
            </a:r>
          </a:p>
          <a:p>
            <a:pPr>
              <a:defRPr b="1">
                <a:solidFill>
                  <a:srgbClr val="56B7AA"/>
                </a:solidFill>
              </a:defRPr>
            </a:pPr>
            <a:r>
              <a:t>FUTURE:</a:t>
            </a:r>
          </a:p>
          <a:p>
            <a:pPr>
              <a:spcBef>
                <a:spcPts val="0"/>
              </a:spcBef>
            </a:pPr>
            <a:r>
              <a:t>Intro to IoT (Internet of Things)</a:t>
            </a:r>
          </a:p>
          <a:p>
            <a:pPr>
              <a:spcBef>
                <a:spcPts val="0"/>
              </a:spcBef>
            </a:pPr>
            <a:r>
              <a:t>Intro to Command Line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